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5.jpg" ContentType="image/jpg"/>
  <Override PartName="/ppt/media/image16.jpg" ContentType="image/jpg"/>
  <Override PartName="/ppt/media/image21.jpg" ContentType="image/jpg"/>
  <Override PartName="/ppt/media/image22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43.jpg" ContentType="image/jpg"/>
  <Override PartName="/ppt/media/image4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0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8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06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6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8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40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86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246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870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39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75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1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9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9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252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69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9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9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2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734408" y="1907931"/>
            <a:ext cx="6773659" cy="1478733"/>
          </a:xfrm>
        </p:spPr>
        <p:txBody>
          <a:bodyPr/>
          <a:lstStyle/>
          <a:p>
            <a:r>
              <a:rPr lang="en-IN" sz="4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DIABETES PREDICTION ASSESSMENT</a:t>
            </a:r>
            <a:endParaRPr lang="en-IN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DEVELOPED BY- KHUSHBOO PAL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4" y="460421"/>
            <a:ext cx="1436400" cy="13437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39" y="298303"/>
            <a:ext cx="1435160" cy="14002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01" y="4107633"/>
            <a:ext cx="2752725" cy="781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67" y="1857201"/>
            <a:ext cx="1385602" cy="12404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8" name="Picture 4" descr="The Future of Diabetes Treat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65" y="1878341"/>
            <a:ext cx="1494143" cy="124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22647" r="21039"/>
          <a:stretch/>
        </p:blipFill>
        <p:spPr>
          <a:xfrm>
            <a:off x="1616034" y="4436467"/>
            <a:ext cx="1494143" cy="16257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34" name="Picture 10" descr="30,500+ Diabetes Insulin Stock Photos, Pictures &amp; Royalty-Free Images -  iStock | Diabetes insulin pump, Diabetes insulin pen, Type 1 diabetes  insuli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070" y="4436467"/>
            <a:ext cx="1350000" cy="14363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948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886828"/>
            <a:ext cx="9601196" cy="1037492"/>
          </a:xfrm>
        </p:spPr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>
                <a:solidFill>
                  <a:srgbClr val="0070C0"/>
                </a:solidFill>
                <a:latin typeface="Arial MT"/>
                <a:cs typeface="Arial MT"/>
              </a:rPr>
              <a:t>7</a:t>
            </a: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7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n-US" sz="27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 </a:t>
            </a:r>
            <a:r>
              <a:rPr lang="en-US" sz="27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smoking</a:t>
            </a:r>
            <a:r>
              <a:rPr lang="en-US" sz="27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5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en-US" sz="27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7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7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n-US" sz="27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10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n-US" sz="27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smokers</a:t>
            </a:r>
            <a:r>
              <a:rPr lang="en-US" sz="27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7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non-smokers</a:t>
            </a:r>
            <a:r>
              <a:rPr lang="en-US" sz="2700" b="1" spc="6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there</a:t>
            </a:r>
            <a:r>
              <a:rPr lang="en-US" sz="27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-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are.</a:t>
            </a:r>
            <a:r>
              <a:rPr lang="en-US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7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2" y="332354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object 9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t="28790"/>
          <a:stretch/>
        </p:blipFill>
        <p:spPr>
          <a:xfrm>
            <a:off x="1295402" y="2524591"/>
            <a:ext cx="9601200" cy="630651"/>
          </a:xfrm>
          <a:prstGeom prst="rect">
            <a:avLst/>
          </a:prstGeom>
        </p:spPr>
      </p:pic>
      <p:pic>
        <p:nvPicPr>
          <p:cNvPr id="12" name="object 10"/>
          <p:cNvPicPr/>
          <p:nvPr/>
        </p:nvPicPr>
        <p:blipFill rotWithShape="1">
          <a:blip r:embed="rId3" cstate="print"/>
          <a:srcRect l="1663" t="25570" r="59832"/>
          <a:stretch/>
        </p:blipFill>
        <p:spPr>
          <a:xfrm>
            <a:off x="1295402" y="3798276"/>
            <a:ext cx="4410806" cy="14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50632"/>
            <a:ext cx="9601196" cy="1037492"/>
          </a:xfrm>
        </p:spPr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8.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7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en-US" sz="2400" b="1" spc="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IDs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greater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BMI.</a:t>
            </a:r>
            <a:endParaRPr lang="en-US" sz="24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2" y="332354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7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4457" t="31852"/>
          <a:stretch/>
        </p:blipFill>
        <p:spPr>
          <a:xfrm>
            <a:off x="1295402" y="2593732"/>
            <a:ext cx="8516813" cy="729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3794041"/>
            <a:ext cx="8384929" cy="20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9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>
                <a:solidFill>
                  <a:srgbClr val="0070C0"/>
                </a:solidFill>
                <a:latin typeface="Arial MT"/>
                <a:cs typeface="Arial MT"/>
              </a:rPr>
              <a:t>9</a:t>
            </a: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9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en-US" sz="2400" b="1" spc="5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HbA1c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9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lowest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HbA1clevel</a:t>
            </a:r>
            <a:r>
              <a:rPr lang="en-US" sz="2400" b="1" spc="-1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918" b="35599"/>
          <a:stretch/>
        </p:blipFill>
        <p:spPr>
          <a:xfrm>
            <a:off x="4541921" y="2566731"/>
            <a:ext cx="3722848" cy="49435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95401" y="3226190"/>
            <a:ext cx="31694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Highest </a:t>
            </a:r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HbA1c_level OUTPUT 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95402" y="2470611"/>
            <a:ext cx="2863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Highest </a:t>
            </a:r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HbA1c_level 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45565" y="4265391"/>
            <a:ext cx="28761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Lowest HbA1c_level Query 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22" y="4156721"/>
            <a:ext cx="3722848" cy="5743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45565" y="5044956"/>
            <a:ext cx="3264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Lowest HbA1c_level OUTPUT 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921" y="4895821"/>
            <a:ext cx="5419764" cy="7149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124" y="3225810"/>
            <a:ext cx="5461561" cy="6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57200"/>
            <a:ext cx="9601196" cy="1591408"/>
          </a:xfrm>
        </p:spPr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/>
            </a:r>
            <a:br>
              <a:rPr lang="en-US" dirty="0"/>
            </a:br>
            <a:r>
              <a:rPr lang="en-US" sz="27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</a:t>
            </a:r>
            <a:r>
              <a:rPr lang="en-US" dirty="0" smtClean="0"/>
              <a:t> </a:t>
            </a:r>
            <a:r>
              <a:rPr lang="en-US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the age of patients in years (assuming the current date as of now)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2" y="332354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549769"/>
            <a:ext cx="7013330" cy="571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3864382"/>
            <a:ext cx="5536222" cy="18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57200"/>
            <a:ext cx="9601196" cy="1415616"/>
          </a:xfrm>
        </p:spPr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US" dirty="0"/>
              <a:t/>
            </a:r>
            <a:br>
              <a:rPr lang="en-US" dirty="0"/>
            </a:br>
            <a:r>
              <a:rPr lang="en-US" sz="27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</a:t>
            </a:r>
            <a:r>
              <a:rPr lang="en-US" dirty="0" smtClean="0"/>
              <a:t> </a:t>
            </a:r>
            <a:r>
              <a:rPr lang="en-US" sz="27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 </a:t>
            </a:r>
            <a:r>
              <a:rPr lang="en-US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 by blood glucose level within each gender group.</a:t>
            </a:r>
            <a:r>
              <a:rPr lang="en-IN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7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8334" y="3710410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553443"/>
            <a:ext cx="6462320" cy="990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4215245"/>
            <a:ext cx="6723184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6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833098"/>
            <a:ext cx="9601196" cy="1037492"/>
          </a:xfrm>
        </p:spPr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12.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en-US" sz="2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smoking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older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"Ex-smoker."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2" y="3650979"/>
            <a:ext cx="1863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565179"/>
            <a:ext cx="3305907" cy="9077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4167549"/>
            <a:ext cx="6907822" cy="18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870438"/>
            <a:ext cx="9601196" cy="800100"/>
          </a:xfrm>
        </p:spPr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13.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7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en-US" sz="27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-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7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8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27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7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7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en-US" sz="2700" b="1" spc="-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9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7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</a:t>
            </a:r>
            <a:r>
              <a:rPr lang="en-US" sz="2700" b="1" spc="-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  <a:r>
              <a:rPr lang="en-US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7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2" y="3801894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330" r="3411"/>
          <a:stretch/>
        </p:blipFill>
        <p:spPr>
          <a:xfrm>
            <a:off x="1295403" y="2572513"/>
            <a:ext cx="8437682" cy="1106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4263225"/>
            <a:ext cx="7989275" cy="6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1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870438"/>
            <a:ext cx="9601196" cy="800100"/>
          </a:xfrm>
        </p:spPr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14.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9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database.</a:t>
            </a:r>
            <a:endParaRPr lang="en-US" sz="24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2" y="3687611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ject 7"/>
          <p:cNvPicPr/>
          <p:nvPr/>
        </p:nvPicPr>
        <p:blipFill rotWithShape="1">
          <a:blip r:embed="rId2" cstate="print"/>
          <a:srcRect l="4393" t="62485" r="32717" b="-15134"/>
          <a:stretch/>
        </p:blipFill>
        <p:spPr>
          <a:xfrm>
            <a:off x="1424354" y="2576008"/>
            <a:ext cx="6840415" cy="7652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 rotWithShape="1">
          <a:blip r:embed="rId3" cstate="print"/>
          <a:srcRect l="1381" r="29140" b="5019"/>
          <a:stretch/>
        </p:blipFill>
        <p:spPr>
          <a:xfrm>
            <a:off x="1424354" y="4057914"/>
            <a:ext cx="8466992" cy="16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5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817685"/>
            <a:ext cx="9601196" cy="1062723"/>
          </a:xfrm>
        </p:spPr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15.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7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lang="en-US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 who have hypertension but not diabetes using the EXCEPT operator.</a:t>
            </a:r>
            <a:r>
              <a:rPr lang="en-IN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27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7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1" y="3908131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598" y="2467829"/>
            <a:ext cx="7604464" cy="1321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98" y="4365331"/>
            <a:ext cx="4483194" cy="17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6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870438"/>
            <a:ext cx="9601196" cy="800100"/>
          </a:xfrm>
        </p:spPr>
        <p:txBody>
          <a:bodyPr>
            <a:normAutofit fontScale="90000"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16.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7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en-US" sz="27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-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</a:t>
            </a:r>
            <a:r>
              <a:rPr lang="en-US" sz="27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7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7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7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2700" b="1" spc="15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patient_id</a:t>
            </a:r>
            <a:r>
              <a:rPr lang="en-US" sz="27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27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6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</a:t>
            </a:r>
            <a:r>
              <a:rPr lang="en-US" sz="27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10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</a:t>
            </a:r>
            <a:r>
              <a:rPr lang="en-US" sz="27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n-US" sz="27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en-US" sz="27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sz="27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unique.</a:t>
            </a:r>
            <a:endParaRPr lang="en-US" sz="27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2" y="3687611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259"/>
          <a:stretch/>
        </p:blipFill>
        <p:spPr>
          <a:xfrm>
            <a:off x="1295402" y="2596090"/>
            <a:ext cx="7069016" cy="8735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845"/>
          <a:stretch/>
        </p:blipFill>
        <p:spPr>
          <a:xfrm>
            <a:off x="1295402" y="4098356"/>
            <a:ext cx="8396654" cy="12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4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73045"/>
          </a:xfrm>
        </p:spPr>
        <p:txBody>
          <a:bodyPr/>
          <a:lstStyle/>
          <a:p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Welcome to our comprehensive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report on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Diabetes Prediction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This endeavor combines the realms of data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healthcare to address the critical task of predicting diabetes. The project unfolds in the dynamic landscape of a real-world dataset, encompassing essential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such as gender, age, hypertension, heart disease, smoking history, BMI, HbA1c levels, blood glucose levels, and the presence or absence of diabetes.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dataset mirrors the intricate nature of healthcare data, presenting an exceptional opportunity to refine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showcase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skills. Throughout this report, we delve into the diverse dimensions of the data, utilizing SQL to extract valuable insights and contribute to the realm of predictive healthcare analytics.</a:t>
            </a:r>
          </a:p>
        </p:txBody>
      </p:sp>
    </p:spTree>
    <p:extLst>
      <p:ext uri="{BB962C8B-B14F-4D97-AF65-F5344CB8AC3E}">
        <p14:creationId xmlns:p14="http://schemas.microsoft.com/office/powerpoint/2010/main" val="33522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870438"/>
            <a:ext cx="9601196" cy="800100"/>
          </a:xfrm>
        </p:spPr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17.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7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2700" b="1" spc="-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8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US" sz="27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6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</a:t>
            </a:r>
            <a:r>
              <a:rPr lang="en-US" sz="27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7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5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Patient_ids</a:t>
            </a:r>
            <a:r>
              <a:rPr lang="en-US" sz="2700" b="1" spc="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7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-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ages,</a:t>
            </a:r>
            <a:r>
              <a:rPr lang="en-US" sz="27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7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-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US" sz="27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spc="1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7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patients.</a:t>
            </a:r>
            <a:endParaRPr lang="en-US" sz="27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2" y="3687611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684917"/>
            <a:ext cx="4727330" cy="777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4167554"/>
            <a:ext cx="4727330" cy="163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6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lnSpc>
                <a:spcPts val="2055"/>
              </a:lnSpc>
              <a:spcBef>
                <a:spcPts val="100"/>
              </a:spcBef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18. </a:t>
            </a:r>
            <a:r>
              <a:rPr lang="en-US" sz="2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2400" b="1" spc="-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redundancy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b="1" spc="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5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24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5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integrity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b="1" spc="-15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frequently queried columns for improved performance.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appropriate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values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Enforce data integrity with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 like NOT NULL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keys or separate tables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shared information.</a:t>
            </a: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relationships and constraints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easy reference.</a:t>
            </a:r>
          </a:p>
        </p:txBody>
      </p:sp>
    </p:spTree>
    <p:extLst>
      <p:ext uri="{BB962C8B-B14F-4D97-AF65-F5344CB8AC3E}">
        <p14:creationId xmlns:p14="http://schemas.microsoft.com/office/powerpoint/2010/main" val="221393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50520" indent="-338455">
              <a:lnSpc>
                <a:spcPct val="100000"/>
              </a:lnSpc>
              <a:spcBef>
                <a:spcPts val="100"/>
              </a:spcBef>
              <a:buAutoNum type="arabicPeriod" startAt="19"/>
              <a:tabLst>
                <a:tab pos="351155" algn="l"/>
              </a:tabLst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lang="en-US" sz="2400" b="1" spc="-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7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n-US" sz="2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7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dataset.</a:t>
            </a:r>
            <a:endParaRPr lang="en-US" sz="24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subqueries with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JOINs or EXISTS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improved performance.</a:t>
            </a:r>
          </a:p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on frequently used columns to speed up query execution.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covering indexes to include all columns needed for a query, eliminating the need for additional lookups.</a:t>
            </a:r>
          </a:p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*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only select necessary columns to minimize data transfer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Encapsulate complex queries in stored procedures for reduced network traffic and better query plan caching.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4" b="20664"/>
          <a:stretch>
            <a:fillRect/>
          </a:stretch>
        </p:blipFill>
        <p:spPr>
          <a:xfrm>
            <a:off x="1047248" y="1208874"/>
            <a:ext cx="10105972" cy="4110472"/>
          </a:xfrm>
        </p:spPr>
      </p:pic>
      <p:sp>
        <p:nvSpPr>
          <p:cNvPr id="8" name="Rectangle 7"/>
          <p:cNvSpPr/>
          <p:nvPr/>
        </p:nvSpPr>
        <p:spPr>
          <a:xfrm>
            <a:off x="3745522" y="1208874"/>
            <a:ext cx="56886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609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8891" y="536330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DIABETES PREDICTION DASHBOARD USING POWER BI</a:t>
            </a:r>
            <a:endParaRPr lang="en-IN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62" y="984793"/>
            <a:ext cx="10199076" cy="50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4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0599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70C0"/>
                </a:solidFill>
                <a:latin typeface="Arial MT"/>
                <a:cs typeface="Arial MT"/>
              </a:rPr>
              <a:t>1.</a:t>
            </a:r>
            <a:r>
              <a:rPr lang="en-US" sz="2400" spc="-15" dirty="0">
                <a:latin typeface="Arial MT"/>
                <a:cs typeface="Arial MT"/>
              </a:rPr>
              <a:t> </a:t>
            </a:r>
            <a:r>
              <a:rPr lang="en-US" sz="2400" b="1" spc="-5" dirty="0">
                <a:solidFill>
                  <a:schemeClr val="accent4"/>
                </a:solidFill>
                <a:latin typeface="Arial MT"/>
                <a:cs typeface="Arial MT"/>
              </a:rPr>
              <a:t>Retrieve</a:t>
            </a:r>
            <a:r>
              <a:rPr lang="en-US" sz="2400" b="1" spc="-10" dirty="0">
                <a:solidFill>
                  <a:schemeClr val="accent4"/>
                </a:solidFill>
                <a:latin typeface="Arial MT"/>
                <a:cs typeface="Arial MT"/>
              </a:rPr>
              <a:t> </a:t>
            </a:r>
            <a:r>
              <a:rPr lang="en-US" sz="2400" b="1" spc="-5" dirty="0">
                <a:solidFill>
                  <a:schemeClr val="accent4"/>
                </a:solidFill>
                <a:latin typeface="Arial MT"/>
                <a:cs typeface="Arial MT"/>
              </a:rPr>
              <a:t>the</a:t>
            </a:r>
            <a:r>
              <a:rPr lang="en-US" sz="2400" b="1" spc="-10" dirty="0">
                <a:solidFill>
                  <a:schemeClr val="accent4"/>
                </a:solidFill>
                <a:latin typeface="Arial MT"/>
                <a:cs typeface="Arial MT"/>
              </a:rPr>
              <a:t> </a:t>
            </a:r>
            <a:r>
              <a:rPr lang="en-US" sz="2400" b="1" spc="-5" dirty="0" err="1">
                <a:solidFill>
                  <a:schemeClr val="accent4"/>
                </a:solidFill>
                <a:latin typeface="Arial MT"/>
                <a:cs typeface="Arial MT"/>
              </a:rPr>
              <a:t>Patient_id</a:t>
            </a:r>
            <a:r>
              <a:rPr lang="en-US" sz="2400" b="1" spc="-10" dirty="0">
                <a:solidFill>
                  <a:schemeClr val="accent4"/>
                </a:solidFill>
                <a:latin typeface="Arial MT"/>
                <a:cs typeface="Arial MT"/>
              </a:rPr>
              <a:t> </a:t>
            </a:r>
            <a:r>
              <a:rPr lang="en-US" sz="2400" b="1" spc="-5" dirty="0">
                <a:solidFill>
                  <a:schemeClr val="accent4"/>
                </a:solidFill>
                <a:latin typeface="Arial MT"/>
                <a:cs typeface="Arial MT"/>
              </a:rPr>
              <a:t>and</a:t>
            </a:r>
            <a:r>
              <a:rPr lang="en-US" sz="2400" b="1" spc="-15" dirty="0">
                <a:solidFill>
                  <a:schemeClr val="accent4"/>
                </a:solidFill>
                <a:latin typeface="Arial MT"/>
                <a:cs typeface="Arial MT"/>
              </a:rPr>
              <a:t> </a:t>
            </a:r>
            <a:r>
              <a:rPr lang="en-US" sz="2400" b="1" spc="-5" dirty="0">
                <a:solidFill>
                  <a:schemeClr val="accent4"/>
                </a:solidFill>
                <a:latin typeface="Arial MT"/>
                <a:cs typeface="Arial MT"/>
              </a:rPr>
              <a:t>ages</a:t>
            </a:r>
            <a:r>
              <a:rPr lang="en-US" sz="2400" b="1" spc="-10" dirty="0">
                <a:solidFill>
                  <a:schemeClr val="accent4"/>
                </a:solidFill>
                <a:latin typeface="Arial MT"/>
                <a:cs typeface="Arial MT"/>
              </a:rPr>
              <a:t> </a:t>
            </a:r>
            <a:r>
              <a:rPr lang="en-US" sz="2400" b="1" spc="-5" dirty="0">
                <a:solidFill>
                  <a:schemeClr val="accent4"/>
                </a:solidFill>
                <a:latin typeface="Arial MT"/>
                <a:cs typeface="Arial MT"/>
              </a:rPr>
              <a:t>of</a:t>
            </a:r>
            <a:r>
              <a:rPr lang="en-US" sz="2400" b="1" spc="-10" dirty="0">
                <a:solidFill>
                  <a:schemeClr val="accent4"/>
                </a:solidFill>
                <a:latin typeface="Arial MT"/>
                <a:cs typeface="Arial MT"/>
              </a:rPr>
              <a:t> </a:t>
            </a:r>
            <a:r>
              <a:rPr lang="en-US" sz="2400" b="1" spc="-5" dirty="0">
                <a:solidFill>
                  <a:schemeClr val="accent4"/>
                </a:solidFill>
                <a:latin typeface="Arial MT"/>
                <a:cs typeface="Arial MT"/>
              </a:rPr>
              <a:t>all</a:t>
            </a:r>
            <a:r>
              <a:rPr lang="en-US" sz="2400" b="1" spc="-10" dirty="0">
                <a:solidFill>
                  <a:schemeClr val="accent4"/>
                </a:solidFill>
                <a:latin typeface="Arial MT"/>
                <a:cs typeface="Arial MT"/>
              </a:rPr>
              <a:t> </a:t>
            </a:r>
            <a:r>
              <a:rPr lang="en-US" sz="2400" b="1" spc="-5" dirty="0">
                <a:solidFill>
                  <a:schemeClr val="accent4"/>
                </a:solidFill>
                <a:latin typeface="Arial MT"/>
                <a:cs typeface="Arial MT"/>
              </a:rPr>
              <a:t>patients.</a:t>
            </a:r>
            <a:endParaRPr lang="en-US" sz="2400" b="1" dirty="0">
              <a:solidFill>
                <a:schemeClr val="accent4"/>
              </a:solidFill>
              <a:latin typeface="Arial MT"/>
              <a:cs typeface="Arial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ject 4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t="27369" r="1147"/>
          <a:stretch/>
        </p:blipFill>
        <p:spPr>
          <a:xfrm>
            <a:off x="1295402" y="2505808"/>
            <a:ext cx="9601200" cy="495380"/>
          </a:xfrm>
          <a:prstGeom prst="rect">
            <a:avLst/>
          </a:prstGeom>
        </p:spPr>
      </p:pic>
      <p:pic>
        <p:nvPicPr>
          <p:cNvPr id="8" name="object 6"/>
          <p:cNvPicPr/>
          <p:nvPr/>
        </p:nvPicPr>
        <p:blipFill rotWithShape="1">
          <a:blip r:embed="rId3" cstate="print"/>
          <a:srcRect l="427" t="10220" r="19537" b="14311"/>
          <a:stretch/>
        </p:blipFill>
        <p:spPr>
          <a:xfrm>
            <a:off x="1336430" y="3604957"/>
            <a:ext cx="9560168" cy="20397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36430" y="3235625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11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0599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2.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24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female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older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40.</a:t>
            </a:r>
            <a:endParaRPr lang="en-US" sz="24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30" y="3235625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object 5"/>
          <p:cNvPicPr/>
          <p:nvPr/>
        </p:nvPicPr>
        <p:blipFill rotWithShape="1">
          <a:blip r:embed="rId2" cstate="print"/>
          <a:srcRect l="2701" t="28943" b="-1"/>
          <a:stretch/>
        </p:blipFill>
        <p:spPr>
          <a:xfrm>
            <a:off x="1295399" y="2549577"/>
            <a:ext cx="9601198" cy="547055"/>
          </a:xfrm>
          <a:prstGeom prst="rect">
            <a:avLst/>
          </a:prstGeom>
        </p:spPr>
      </p:pic>
      <p:sp>
        <p:nvSpPr>
          <p:cNvPr id="5" name="AutoShape 4" descr="blob:https://web.whatsapp.com/5a7c4b64-f46a-460e-9b73-77bf0230e5f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image4.png"/>
          <p:cNvPicPr>
            <a:picLocks noGrp="1"/>
          </p:cNvPicPr>
          <p:nvPr>
            <p:ph idx="1"/>
          </p:nvPr>
        </p:nvPicPr>
        <p:blipFill rotWithShape="1">
          <a:blip r:embed="rId3" cstate="print"/>
          <a:srcRect l="18504" t="52768" b="1882"/>
          <a:stretch/>
        </p:blipFill>
        <p:spPr>
          <a:xfrm>
            <a:off x="1295399" y="3743950"/>
            <a:ext cx="9677401" cy="23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6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0599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70C0"/>
                </a:solidFill>
                <a:latin typeface="Arial MT"/>
                <a:cs typeface="Arial MT"/>
              </a:rPr>
              <a:t>3</a:t>
            </a: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average</a:t>
            </a:r>
            <a:r>
              <a:rPr lang="en-US" sz="2400" b="1" spc="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patients.</a:t>
            </a:r>
            <a:endParaRPr lang="en-US" sz="24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0570" y="3675185"/>
            <a:ext cx="3270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2"/>
          <a:stretch/>
        </p:blipFill>
        <p:spPr bwMode="auto">
          <a:xfrm>
            <a:off x="1330570" y="2595169"/>
            <a:ext cx="9220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70" y="4044517"/>
            <a:ext cx="92202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958752" cy="70599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4.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descending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6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glucose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levels.</a:t>
            </a:r>
            <a:endParaRPr lang="en-US" sz="24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1" y="3178449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5"/>
          <p:cNvPicPr/>
          <p:nvPr/>
        </p:nvPicPr>
        <p:blipFill rotWithShape="1">
          <a:blip r:embed="rId2" cstate="print"/>
          <a:srcRect l="4520" t="28885" b="-1279"/>
          <a:stretch/>
        </p:blipFill>
        <p:spPr>
          <a:xfrm>
            <a:off x="1295401" y="2604371"/>
            <a:ext cx="8917042" cy="541535"/>
          </a:xfrm>
          <a:prstGeom prst="rect">
            <a:avLst/>
          </a:prstGeom>
        </p:spPr>
      </p:pic>
      <p:pic>
        <p:nvPicPr>
          <p:cNvPr id="9" name="object 6"/>
          <p:cNvPicPr>
            <a:picLocks noGrp="1"/>
          </p:cNvPicPr>
          <p:nvPr>
            <p:ph idx="1"/>
          </p:nvPr>
        </p:nvPicPr>
        <p:blipFill rotWithShape="1">
          <a:blip r:embed="rId3" cstate="print"/>
          <a:srcRect t="13488" r="7265" b="27946"/>
          <a:stretch/>
        </p:blipFill>
        <p:spPr>
          <a:xfrm>
            <a:off x="1216269" y="3788616"/>
            <a:ext cx="8996174" cy="12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7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0599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70C0"/>
                </a:solidFill>
                <a:latin typeface="Arial MT"/>
                <a:cs typeface="Arial MT"/>
              </a:rPr>
              <a:t>5</a:t>
            </a: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hypertension</a:t>
            </a:r>
            <a:r>
              <a:rPr lang="en-US" sz="2400" b="1" spc="4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diabetes.</a:t>
            </a:r>
            <a:endParaRPr lang="en-US" sz="24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30" y="3235625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29" y="2536585"/>
            <a:ext cx="4659926" cy="61985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6427" y="3925170"/>
            <a:ext cx="8686803" cy="178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05991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 smtClean="0">
                <a:solidFill>
                  <a:srgbClr val="0070C0"/>
                </a:solidFill>
                <a:latin typeface="Arial MT"/>
                <a:cs typeface="Arial MT"/>
              </a:rPr>
              <a:t>6.</a:t>
            </a:r>
            <a:r>
              <a:rPr lang="en-US" sz="2400" spc="-15" dirty="0" smtClean="0">
                <a:latin typeface="Arial MT"/>
                <a:cs typeface="Arial MT"/>
              </a:rPr>
              <a:t> </a:t>
            </a:r>
            <a:r>
              <a:rPr lang="en-US" sz="2400" b="1" spc="5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lang="en-US" sz="2400" b="1" spc="3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7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400" b="1" spc="2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n-US" sz="2400" b="1" spc="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4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n-US" sz="2400" b="1" spc="2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400" b="1" spc="3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5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en-US" sz="2400" b="1" spc="15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-1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disease.</a:t>
            </a:r>
            <a:endParaRPr lang="en-US" sz="24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2" y="2048608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2" y="3613649"/>
            <a:ext cx="3305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N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7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4273" t="35209" r="1770" b="-5623"/>
          <a:stretch/>
        </p:blipFill>
        <p:spPr>
          <a:xfrm>
            <a:off x="1295402" y="2567409"/>
            <a:ext cx="9020907" cy="659368"/>
          </a:xfrm>
          <a:prstGeom prst="rect">
            <a:avLst/>
          </a:prstGeom>
        </p:spPr>
      </p:pic>
      <p:pic>
        <p:nvPicPr>
          <p:cNvPr id="9" name="object 8"/>
          <p:cNvPicPr/>
          <p:nvPr/>
        </p:nvPicPr>
        <p:blipFill rotWithShape="1">
          <a:blip r:embed="rId3" cstate="print"/>
          <a:srcRect t="15911" r="73433" b="40322"/>
          <a:stretch/>
        </p:blipFill>
        <p:spPr>
          <a:xfrm>
            <a:off x="1295402" y="4084088"/>
            <a:ext cx="6564921" cy="7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694</TotalTime>
  <Words>540</Words>
  <Application>Microsoft Office PowerPoint</Application>
  <PresentationFormat>Widescreen</PresentationFormat>
  <Paragraphs>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Arial MT</vt:lpstr>
      <vt:lpstr>Garamond</vt:lpstr>
      <vt:lpstr>Organic</vt:lpstr>
      <vt:lpstr>DIABETES PREDICTION ASSESSMENT</vt:lpstr>
      <vt:lpstr>INTRODUCTION</vt:lpstr>
      <vt:lpstr>PowerPoint Presentation</vt:lpstr>
      <vt:lpstr>1. Retrieve the Patient_id and ages of all patients.</vt:lpstr>
      <vt:lpstr>2. Select all female patients who are older than 40.</vt:lpstr>
      <vt:lpstr>3. Calculate the average BMI of patients.</vt:lpstr>
      <vt:lpstr>4. List patients in descending order of blood glucose levels.</vt:lpstr>
      <vt:lpstr>5. Find patients who have hypertension and diabetes.</vt:lpstr>
      <vt:lpstr>6. Determine the number of patients with heart disease.</vt:lpstr>
      <vt:lpstr>7. Group patients by smoking history and count how many smokers and non-smokers there are. </vt:lpstr>
      <vt:lpstr>8. Retrieve the Patient IDs of patients who have a BMI greater than the average BMI.</vt:lpstr>
      <vt:lpstr>9. Find the patient with the highest HbA1c level and the patient with the lowest HbA1clevel.</vt:lpstr>
      <vt:lpstr> 10. Calculate the age of patients in years (assuming the current date as of now)</vt:lpstr>
      <vt:lpstr> 11. Rank patients by blood glucose level within each gender group. </vt:lpstr>
      <vt:lpstr>12. Update the smoking history of patients who are older than 50 to "Ex-smoker."</vt:lpstr>
      <vt:lpstr>13. Insert a new patient into the database with sample data. </vt:lpstr>
      <vt:lpstr>14. Delete all patients with heart disease from the database.</vt:lpstr>
      <vt:lpstr>15. Find patients who have hypertension but not diabetes using the EXCEPT operator. </vt:lpstr>
      <vt:lpstr>16. Define a unique constraint on the "patient_id" column to ensure its values are unique.</vt:lpstr>
      <vt:lpstr>17. Create a view that displays the Patient_ids, ages, and BMI of patients.</vt:lpstr>
      <vt:lpstr>18. Suggest improvements in the database schema to reduce data redundancy and improve data integrity. </vt:lpstr>
      <vt:lpstr> Explain how you can optimize the performance of SQL queries on this dataset.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100</cp:revision>
  <dcterms:created xsi:type="dcterms:W3CDTF">2023-12-29T10:11:16Z</dcterms:created>
  <dcterms:modified xsi:type="dcterms:W3CDTF">2023-12-30T09:36:52Z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